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56" r:id="rId2"/>
  </p:sldMasterIdLst>
  <p:notesMasterIdLst>
    <p:notesMasterId r:id="rId22"/>
  </p:notesMasterIdLst>
  <p:sldIdLst>
    <p:sldId id="258" r:id="rId3"/>
    <p:sldId id="259" r:id="rId4"/>
    <p:sldId id="293" r:id="rId5"/>
    <p:sldId id="310" r:id="rId6"/>
    <p:sldId id="311" r:id="rId7"/>
    <p:sldId id="296" r:id="rId8"/>
    <p:sldId id="297" r:id="rId9"/>
    <p:sldId id="313" r:id="rId10"/>
    <p:sldId id="312" r:id="rId11"/>
    <p:sldId id="300" r:id="rId12"/>
    <p:sldId id="303" r:id="rId13"/>
    <p:sldId id="304" r:id="rId14"/>
    <p:sldId id="314" r:id="rId15"/>
    <p:sldId id="305" r:id="rId16"/>
    <p:sldId id="306" r:id="rId17"/>
    <p:sldId id="307" r:id="rId18"/>
    <p:sldId id="315" r:id="rId19"/>
    <p:sldId id="308" r:id="rId20"/>
    <p:sldId id="291" r:id="rId21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9F9D"/>
    <a:srgbClr val="C6B0A0"/>
    <a:srgbClr val="BDC8C0"/>
    <a:srgbClr val="ECD9CA"/>
    <a:srgbClr val="AAA09E"/>
    <a:srgbClr val="BCC7BF"/>
    <a:srgbClr val="CCB5A5"/>
    <a:srgbClr val="E1DDDC"/>
    <a:srgbClr val="F2F2F2"/>
    <a:srgbClr val="F6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21" autoAdjust="0"/>
    <p:restoredTop sz="94859" autoAdjust="0"/>
  </p:normalViewPr>
  <p:slideViewPr>
    <p:cSldViewPr snapToGrid="0">
      <p:cViewPr varScale="1">
        <p:scale>
          <a:sx n="114" d="100"/>
          <a:sy n="114" d="100"/>
        </p:scale>
        <p:origin x="168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169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497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觅知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EC785-8258-4085-BCB6-9C307FB2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9527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334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24093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0364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007605" y="6278659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839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01911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2021/6/8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116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2021/6/8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7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221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7E12258-5D8B-49AB-982D-C8C3A51402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A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3D96D8-5DB3-456A-80DD-B8BC6E98C973}"/>
              </a:ext>
            </a:extLst>
          </p:cNvPr>
          <p:cNvSpPr/>
          <p:nvPr/>
        </p:nvSpPr>
        <p:spPr>
          <a:xfrm>
            <a:off x="1383323" y="1131277"/>
            <a:ext cx="9425353" cy="45954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446B277-8379-4F16-ADDB-53DAA4E11B6C}"/>
              </a:ext>
            </a:extLst>
          </p:cNvPr>
          <p:cNvSpPr/>
          <p:nvPr/>
        </p:nvSpPr>
        <p:spPr>
          <a:xfrm>
            <a:off x="9636369" y="-606669"/>
            <a:ext cx="1172307" cy="1172307"/>
          </a:xfrm>
          <a:prstGeom prst="ellipse">
            <a:avLst/>
          </a:prstGeom>
          <a:solidFill>
            <a:srgbClr val="ECD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26E9D5A-F42D-4B48-B561-285B31800984}"/>
              </a:ext>
            </a:extLst>
          </p:cNvPr>
          <p:cNvSpPr/>
          <p:nvPr/>
        </p:nvSpPr>
        <p:spPr>
          <a:xfrm>
            <a:off x="10273705" y="3429000"/>
            <a:ext cx="1172307" cy="1172307"/>
          </a:xfrm>
          <a:prstGeom prst="ellipse">
            <a:avLst/>
          </a:prstGeom>
          <a:solidFill>
            <a:srgbClr val="BDC8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99A122B-A91D-4D9E-8FA2-E7C55C861283}"/>
              </a:ext>
            </a:extLst>
          </p:cNvPr>
          <p:cNvSpPr/>
          <p:nvPr/>
        </p:nvSpPr>
        <p:spPr>
          <a:xfrm>
            <a:off x="2316666" y="5002823"/>
            <a:ext cx="1172307" cy="1172307"/>
          </a:xfrm>
          <a:prstGeom prst="ellipse">
            <a:avLst/>
          </a:prstGeom>
          <a:solidFill>
            <a:srgbClr val="BDC8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3D7AFE4-7044-42F8-BB68-85B04089D042}"/>
              </a:ext>
            </a:extLst>
          </p:cNvPr>
          <p:cNvSpPr/>
          <p:nvPr/>
        </p:nvSpPr>
        <p:spPr>
          <a:xfrm>
            <a:off x="2108759" y="1894744"/>
            <a:ext cx="731226" cy="731226"/>
          </a:xfrm>
          <a:prstGeom prst="ellipse">
            <a:avLst/>
          </a:prstGeom>
          <a:solidFill>
            <a:srgbClr val="A99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520369-0C66-4B7B-A84B-568401C8B0C1}"/>
              </a:ext>
            </a:extLst>
          </p:cNvPr>
          <p:cNvSpPr/>
          <p:nvPr/>
        </p:nvSpPr>
        <p:spPr>
          <a:xfrm>
            <a:off x="546800" y="3755781"/>
            <a:ext cx="347296" cy="347296"/>
          </a:xfrm>
          <a:prstGeom prst="ellipse">
            <a:avLst/>
          </a:prstGeom>
          <a:solidFill>
            <a:srgbClr val="ECD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F491E46-B921-4D3C-A9CA-BF96FF197D11}"/>
              </a:ext>
            </a:extLst>
          </p:cNvPr>
          <p:cNvSpPr/>
          <p:nvPr/>
        </p:nvSpPr>
        <p:spPr>
          <a:xfrm>
            <a:off x="8579720" y="957629"/>
            <a:ext cx="347296" cy="347296"/>
          </a:xfrm>
          <a:prstGeom prst="ellipse">
            <a:avLst/>
          </a:prstGeom>
          <a:solidFill>
            <a:srgbClr val="BC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6A5ED56-659A-437A-ABF7-A18CFFB582E5}"/>
              </a:ext>
            </a:extLst>
          </p:cNvPr>
          <p:cNvSpPr/>
          <p:nvPr/>
        </p:nvSpPr>
        <p:spPr>
          <a:xfrm>
            <a:off x="8645356" y="4829175"/>
            <a:ext cx="347296" cy="347296"/>
          </a:xfrm>
          <a:prstGeom prst="ellipse">
            <a:avLst/>
          </a:prstGeom>
          <a:solidFill>
            <a:srgbClr val="A99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0432BE6-2F65-4079-8080-DE57B2F4794E}"/>
              </a:ext>
            </a:extLst>
          </p:cNvPr>
          <p:cNvGrpSpPr/>
          <p:nvPr/>
        </p:nvGrpSpPr>
        <p:grpSpPr>
          <a:xfrm>
            <a:off x="5587999" y="6098930"/>
            <a:ext cx="1016000" cy="152400"/>
            <a:chOff x="-2407920" y="-1463040"/>
            <a:chExt cx="1828800" cy="274320"/>
          </a:xfrm>
          <a:solidFill>
            <a:srgbClr val="ECD9CA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EDCE25D-38D7-4917-A6CD-C49BD71D3807}"/>
                </a:ext>
              </a:extLst>
            </p:cNvPr>
            <p:cNvSpPr/>
            <p:nvPr/>
          </p:nvSpPr>
          <p:spPr>
            <a:xfrm>
              <a:off x="-240792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E93F5B1-3C8B-4B28-846A-EE30C7898EBC}"/>
                </a:ext>
              </a:extLst>
            </p:cNvPr>
            <p:cNvSpPr/>
            <p:nvPr/>
          </p:nvSpPr>
          <p:spPr>
            <a:xfrm>
              <a:off x="-188976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4CC17B1-4782-4EEE-8D28-26FC05542E9E}"/>
                </a:ext>
              </a:extLst>
            </p:cNvPr>
            <p:cNvSpPr/>
            <p:nvPr/>
          </p:nvSpPr>
          <p:spPr>
            <a:xfrm>
              <a:off x="-137160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71C1EC9-0100-47A7-9539-5792FA1FBCEE}"/>
                </a:ext>
              </a:extLst>
            </p:cNvPr>
            <p:cNvSpPr/>
            <p:nvPr/>
          </p:nvSpPr>
          <p:spPr>
            <a:xfrm>
              <a:off x="-85344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27875051-DCE5-4C82-BCA8-CEFC3FC71FAC}"/>
              </a:ext>
            </a:extLst>
          </p:cNvPr>
          <p:cNvSpPr txBox="1"/>
          <p:nvPr/>
        </p:nvSpPr>
        <p:spPr>
          <a:xfrm>
            <a:off x="3633678" y="3109450"/>
            <a:ext cx="506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第二部分实验总结报告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C1DF9DA-EB60-45E0-A31F-652B49956945}"/>
              </a:ext>
            </a:extLst>
          </p:cNvPr>
          <p:cNvSpPr txBox="1"/>
          <p:nvPr/>
        </p:nvSpPr>
        <p:spPr>
          <a:xfrm>
            <a:off x="4657874" y="4025798"/>
            <a:ext cx="287624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袁欣怡 </a:t>
            </a:r>
            <a:r>
              <a:rPr lang="en-US" altLang="zh-CN" sz="24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2021.6.8</a:t>
            </a:r>
            <a:endParaRPr lang="zh-CN" altLang="en-US" sz="2400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00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8E9A11A-6B93-438A-8297-1AF5A90CECB2}"/>
              </a:ext>
            </a:extLst>
          </p:cNvPr>
          <p:cNvSpPr/>
          <p:nvPr/>
        </p:nvSpPr>
        <p:spPr>
          <a:xfrm>
            <a:off x="1153843" y="964516"/>
            <a:ext cx="9884313" cy="4928968"/>
          </a:xfrm>
          <a:prstGeom prst="rect">
            <a:avLst/>
          </a:prstGeom>
          <a:solidFill>
            <a:srgbClr val="F6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iṩļïḓè">
            <a:extLst>
              <a:ext uri="{FF2B5EF4-FFF2-40B4-BE49-F238E27FC236}">
                <a16:creationId xmlns:a16="http://schemas.microsoft.com/office/drawing/2014/main" id="{BA9F4A4D-FF18-4F83-8437-B52E5D4B8651}"/>
              </a:ext>
            </a:extLst>
          </p:cNvPr>
          <p:cNvSpPr txBox="1"/>
          <p:nvPr/>
        </p:nvSpPr>
        <p:spPr bwMode="auto">
          <a:xfrm>
            <a:off x="3727678" y="1433747"/>
            <a:ext cx="4736642" cy="781608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10-lookup</a:t>
            </a: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555BEC9-6256-4569-9516-C8D5F447EE5D}"/>
              </a:ext>
            </a:extLst>
          </p:cNvPr>
          <p:cNvSpPr txBox="1"/>
          <p:nvPr/>
        </p:nvSpPr>
        <p:spPr>
          <a:xfrm>
            <a:off x="2044575" y="2995165"/>
            <a:ext cx="8102848" cy="1538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基于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forwarding-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table.txt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数据集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(Network, Prefix Length, Port)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，实现高效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路由查找算法，具体包括：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实现最基本的前缀树查找；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调研并实现某种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前缀查找方案；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比较后者在占用内存和运算时间上的提升。 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E76748F-C88C-4710-B556-5320713072B0}"/>
              </a:ext>
            </a:extLst>
          </p:cNvPr>
          <p:cNvGrpSpPr/>
          <p:nvPr/>
        </p:nvGrpSpPr>
        <p:grpSpPr>
          <a:xfrm>
            <a:off x="5587999" y="2470951"/>
            <a:ext cx="1016000" cy="152400"/>
            <a:chOff x="-2407920" y="-1463040"/>
            <a:chExt cx="1828800" cy="274320"/>
          </a:xfrm>
          <a:solidFill>
            <a:srgbClr val="CCB5A5"/>
          </a:solidFill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26856C0-8947-43DC-A601-5C4D48B85E43}"/>
                </a:ext>
              </a:extLst>
            </p:cNvPr>
            <p:cNvSpPr/>
            <p:nvPr/>
          </p:nvSpPr>
          <p:spPr>
            <a:xfrm>
              <a:off x="-240792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CF77EBB-572E-4C5E-8D05-5F613C9E5557}"/>
                </a:ext>
              </a:extLst>
            </p:cNvPr>
            <p:cNvSpPr/>
            <p:nvPr/>
          </p:nvSpPr>
          <p:spPr>
            <a:xfrm>
              <a:off x="-188976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2D6E69C-BA93-4616-84E1-33CE5DCC635E}"/>
                </a:ext>
              </a:extLst>
            </p:cNvPr>
            <p:cNvSpPr/>
            <p:nvPr/>
          </p:nvSpPr>
          <p:spPr>
            <a:xfrm>
              <a:off x="-137160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5F84AA7-4FF0-44CD-BF48-754ED91D8A09}"/>
                </a:ext>
              </a:extLst>
            </p:cNvPr>
            <p:cNvSpPr/>
            <p:nvPr/>
          </p:nvSpPr>
          <p:spPr>
            <a:xfrm>
              <a:off x="-85344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958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ṩļïḓè">
            <a:extLst>
              <a:ext uri="{FF2B5EF4-FFF2-40B4-BE49-F238E27FC236}">
                <a16:creationId xmlns:a16="http://schemas.microsoft.com/office/drawing/2014/main" id="{86396C27-3FCC-422D-A904-D3707C367DEF}"/>
              </a:ext>
            </a:extLst>
          </p:cNvPr>
          <p:cNvSpPr txBox="1"/>
          <p:nvPr/>
        </p:nvSpPr>
        <p:spPr bwMode="auto">
          <a:xfrm>
            <a:off x="753149" y="1096756"/>
            <a:ext cx="7544044" cy="781608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实验心得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&amp;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与理论课的联系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4D6B3ED-B719-4592-83F8-CAE965326696}"/>
              </a:ext>
            </a:extLst>
          </p:cNvPr>
          <p:cNvGrpSpPr/>
          <p:nvPr/>
        </p:nvGrpSpPr>
        <p:grpSpPr>
          <a:xfrm>
            <a:off x="8432660" y="1411360"/>
            <a:ext cx="1016000" cy="152400"/>
            <a:chOff x="-2407920" y="-1463040"/>
            <a:chExt cx="1828800" cy="274320"/>
          </a:xfrm>
          <a:solidFill>
            <a:srgbClr val="CCB5A5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C7D0E95-C9CE-48FA-A2C2-04A41636C9B8}"/>
                </a:ext>
              </a:extLst>
            </p:cNvPr>
            <p:cNvSpPr/>
            <p:nvPr/>
          </p:nvSpPr>
          <p:spPr>
            <a:xfrm>
              <a:off x="-240792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5C0A0EA-D515-4F89-B8F1-92C180108C7A}"/>
                </a:ext>
              </a:extLst>
            </p:cNvPr>
            <p:cNvSpPr/>
            <p:nvPr/>
          </p:nvSpPr>
          <p:spPr>
            <a:xfrm>
              <a:off x="-188976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D71CB5B-FB8C-47F3-87CD-F17702B4AE03}"/>
                </a:ext>
              </a:extLst>
            </p:cNvPr>
            <p:cNvSpPr/>
            <p:nvPr/>
          </p:nvSpPr>
          <p:spPr>
            <a:xfrm>
              <a:off x="-137160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D1E19B6-7A92-4CC8-8C6E-41249A4F5F3C}"/>
                </a:ext>
              </a:extLst>
            </p:cNvPr>
            <p:cNvSpPr/>
            <p:nvPr/>
          </p:nvSpPr>
          <p:spPr>
            <a:xfrm>
              <a:off x="-85344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4652BEE-C72B-3149-A801-F35A70E6B5FF}"/>
              </a:ext>
            </a:extLst>
          </p:cNvPr>
          <p:cNvSpPr txBox="1"/>
          <p:nvPr/>
        </p:nvSpPr>
        <p:spPr>
          <a:xfrm>
            <a:off x="728272" y="2367704"/>
            <a:ext cx="10735455" cy="2353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数量的增长导致路由器存储条目增多，查找时需要的时间也大幅增加。因此我们需要设计各种算法来提高查找的效率。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理论上我们往往只讨论“可实现”的问题，但是实际应用中考虑耗费的时间和空间也是必须的。</a:t>
            </a:r>
          </a:p>
        </p:txBody>
      </p:sp>
    </p:spTree>
    <p:extLst>
      <p:ext uri="{BB962C8B-B14F-4D97-AF65-F5344CB8AC3E}">
        <p14:creationId xmlns:p14="http://schemas.microsoft.com/office/powerpoint/2010/main" val="844594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8E9A11A-6B93-438A-8297-1AF5A90CECB2}"/>
              </a:ext>
            </a:extLst>
          </p:cNvPr>
          <p:cNvSpPr/>
          <p:nvPr/>
        </p:nvSpPr>
        <p:spPr>
          <a:xfrm>
            <a:off x="1153843" y="964516"/>
            <a:ext cx="9884313" cy="4928968"/>
          </a:xfrm>
          <a:prstGeom prst="rect">
            <a:avLst/>
          </a:prstGeom>
          <a:solidFill>
            <a:srgbClr val="F6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iṩļïḓè">
            <a:extLst>
              <a:ext uri="{FF2B5EF4-FFF2-40B4-BE49-F238E27FC236}">
                <a16:creationId xmlns:a16="http://schemas.microsoft.com/office/drawing/2014/main" id="{BA9F4A4D-FF18-4F83-8437-B52E5D4B8651}"/>
              </a:ext>
            </a:extLst>
          </p:cNvPr>
          <p:cNvSpPr txBox="1"/>
          <p:nvPr/>
        </p:nvSpPr>
        <p:spPr bwMode="auto">
          <a:xfrm>
            <a:off x="4413750" y="1433747"/>
            <a:ext cx="3364498" cy="781608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11-mospf</a:t>
            </a: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555BEC9-6256-4569-9516-C8D5F447EE5D}"/>
              </a:ext>
            </a:extLst>
          </p:cNvPr>
          <p:cNvSpPr txBox="1"/>
          <p:nvPr/>
        </p:nvSpPr>
        <p:spPr>
          <a:xfrm>
            <a:off x="1543924" y="2878947"/>
            <a:ext cx="9104150" cy="2866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使用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mOSPF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协议构建网络结点的路由表，并测试是否构建成功。每个结点在这个过程中需要完成的操作包括：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创建自己的链路状态数据包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LSU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；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发送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LSU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，向其他结点通告自己的链路状态信息；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根据收到其他结点的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LSU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构建整个网络的拓扑结构；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根据网络拓扑结构计算到网络中其他结点的最短路径，生成路由表；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当链路状态发生变化时，重复以上步骤。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E76748F-C88C-4710-B556-5320713072B0}"/>
              </a:ext>
            </a:extLst>
          </p:cNvPr>
          <p:cNvGrpSpPr/>
          <p:nvPr/>
        </p:nvGrpSpPr>
        <p:grpSpPr>
          <a:xfrm>
            <a:off x="5587999" y="2470951"/>
            <a:ext cx="1016000" cy="152400"/>
            <a:chOff x="-2407920" y="-1463040"/>
            <a:chExt cx="1828800" cy="274320"/>
          </a:xfrm>
          <a:solidFill>
            <a:srgbClr val="CCB5A5"/>
          </a:solidFill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26856C0-8947-43DC-A601-5C4D48B85E43}"/>
                </a:ext>
              </a:extLst>
            </p:cNvPr>
            <p:cNvSpPr/>
            <p:nvPr/>
          </p:nvSpPr>
          <p:spPr>
            <a:xfrm>
              <a:off x="-240792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CF77EBB-572E-4C5E-8D05-5F613C9E5557}"/>
                </a:ext>
              </a:extLst>
            </p:cNvPr>
            <p:cNvSpPr/>
            <p:nvPr/>
          </p:nvSpPr>
          <p:spPr>
            <a:xfrm>
              <a:off x="-188976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2D6E69C-BA93-4616-84E1-33CE5DCC635E}"/>
                </a:ext>
              </a:extLst>
            </p:cNvPr>
            <p:cNvSpPr/>
            <p:nvPr/>
          </p:nvSpPr>
          <p:spPr>
            <a:xfrm>
              <a:off x="-137160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5F84AA7-4FF0-44CD-BF48-754ED91D8A09}"/>
                </a:ext>
              </a:extLst>
            </p:cNvPr>
            <p:cNvSpPr/>
            <p:nvPr/>
          </p:nvSpPr>
          <p:spPr>
            <a:xfrm>
              <a:off x="-85344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438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ṩļïḓè">
            <a:extLst>
              <a:ext uri="{FF2B5EF4-FFF2-40B4-BE49-F238E27FC236}">
                <a16:creationId xmlns:a16="http://schemas.microsoft.com/office/drawing/2014/main" id="{86396C27-3FCC-422D-A904-D3707C367DEF}"/>
              </a:ext>
            </a:extLst>
          </p:cNvPr>
          <p:cNvSpPr txBox="1"/>
          <p:nvPr/>
        </p:nvSpPr>
        <p:spPr bwMode="auto">
          <a:xfrm>
            <a:off x="753150" y="1096756"/>
            <a:ext cx="3685036" cy="781608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mOSPF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协议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4D6B3ED-B719-4592-83F8-CAE965326696}"/>
              </a:ext>
            </a:extLst>
          </p:cNvPr>
          <p:cNvGrpSpPr/>
          <p:nvPr/>
        </p:nvGrpSpPr>
        <p:grpSpPr>
          <a:xfrm>
            <a:off x="4246787" y="1411360"/>
            <a:ext cx="1016000" cy="152400"/>
            <a:chOff x="-2407920" y="-1463040"/>
            <a:chExt cx="1828800" cy="274320"/>
          </a:xfrm>
          <a:solidFill>
            <a:srgbClr val="CCB5A5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C7D0E95-C9CE-48FA-A2C2-04A41636C9B8}"/>
                </a:ext>
              </a:extLst>
            </p:cNvPr>
            <p:cNvSpPr/>
            <p:nvPr/>
          </p:nvSpPr>
          <p:spPr>
            <a:xfrm>
              <a:off x="-240792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5C0A0EA-D515-4F89-B8F1-92C180108C7A}"/>
                </a:ext>
              </a:extLst>
            </p:cNvPr>
            <p:cNvSpPr/>
            <p:nvPr/>
          </p:nvSpPr>
          <p:spPr>
            <a:xfrm>
              <a:off x="-188976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D71CB5B-FB8C-47F3-87CD-F17702B4AE03}"/>
                </a:ext>
              </a:extLst>
            </p:cNvPr>
            <p:cNvSpPr/>
            <p:nvPr/>
          </p:nvSpPr>
          <p:spPr>
            <a:xfrm>
              <a:off x="-137160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D1E19B6-7A92-4CC8-8C6E-41249A4F5F3C}"/>
                </a:ext>
              </a:extLst>
            </p:cNvPr>
            <p:cNvSpPr/>
            <p:nvPr/>
          </p:nvSpPr>
          <p:spPr>
            <a:xfrm>
              <a:off x="-85344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4652BEE-C72B-3149-A801-F35A70E6B5FF}"/>
              </a:ext>
            </a:extLst>
          </p:cNvPr>
          <p:cNvSpPr txBox="1"/>
          <p:nvPr/>
        </p:nvSpPr>
        <p:spPr>
          <a:xfrm>
            <a:off x="728272" y="2367704"/>
            <a:ext cx="10735455" cy="336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OSPF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工作原理可以分为三步：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邻居建立：路由器之间发现并建立邻居关系；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同步链路状态数据库：每台路由器产生并向邻居洪泛链路状态信息，同时收集来自其他路由器的链路状态信息；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计算最优路由：根据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Dijkstra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算法，计算自己到网络中每个结点的最短路径。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本次实验中主要需要用到两种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OSPF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报文：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Hello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报文（向外界宣告自己的存在）和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LSU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报文（向邻居结点发送自己的链路信息）。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004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ṩļïḓè">
            <a:extLst>
              <a:ext uri="{FF2B5EF4-FFF2-40B4-BE49-F238E27FC236}">
                <a16:creationId xmlns:a16="http://schemas.microsoft.com/office/drawing/2014/main" id="{86396C27-3FCC-422D-A904-D3707C367DEF}"/>
              </a:ext>
            </a:extLst>
          </p:cNvPr>
          <p:cNvSpPr txBox="1"/>
          <p:nvPr/>
        </p:nvSpPr>
        <p:spPr bwMode="auto">
          <a:xfrm>
            <a:off x="753149" y="1096756"/>
            <a:ext cx="7251599" cy="781608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实验心得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&amp;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与理论课的联系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4D6B3ED-B719-4592-83F8-CAE965326696}"/>
              </a:ext>
            </a:extLst>
          </p:cNvPr>
          <p:cNvGrpSpPr/>
          <p:nvPr/>
        </p:nvGrpSpPr>
        <p:grpSpPr>
          <a:xfrm>
            <a:off x="8004748" y="1415083"/>
            <a:ext cx="1016000" cy="152400"/>
            <a:chOff x="-2407920" y="-1463040"/>
            <a:chExt cx="1828800" cy="274320"/>
          </a:xfrm>
          <a:solidFill>
            <a:srgbClr val="CCB5A5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C7D0E95-C9CE-48FA-A2C2-04A41636C9B8}"/>
                </a:ext>
              </a:extLst>
            </p:cNvPr>
            <p:cNvSpPr/>
            <p:nvPr/>
          </p:nvSpPr>
          <p:spPr>
            <a:xfrm>
              <a:off x="-240792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5C0A0EA-D515-4F89-B8F1-92C180108C7A}"/>
                </a:ext>
              </a:extLst>
            </p:cNvPr>
            <p:cNvSpPr/>
            <p:nvPr/>
          </p:nvSpPr>
          <p:spPr>
            <a:xfrm>
              <a:off x="-188976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D71CB5B-FB8C-47F3-87CD-F17702B4AE03}"/>
                </a:ext>
              </a:extLst>
            </p:cNvPr>
            <p:cNvSpPr/>
            <p:nvPr/>
          </p:nvSpPr>
          <p:spPr>
            <a:xfrm>
              <a:off x="-137160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D1E19B6-7A92-4CC8-8C6E-41249A4F5F3C}"/>
                </a:ext>
              </a:extLst>
            </p:cNvPr>
            <p:cNvSpPr/>
            <p:nvPr/>
          </p:nvSpPr>
          <p:spPr>
            <a:xfrm>
              <a:off x="-85344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4652BEE-C72B-3149-A801-F35A70E6B5FF}"/>
              </a:ext>
            </a:extLst>
          </p:cNvPr>
          <p:cNvSpPr txBox="1"/>
          <p:nvPr/>
        </p:nvSpPr>
        <p:spPr>
          <a:xfrm>
            <a:off x="728272" y="2367704"/>
            <a:ext cx="10735455" cy="1892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本次实验中用了大量指针，要注意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使用指针的地址加减时要转换成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 *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类型。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同时本次实验中代码量很大、有很多相近的函数和变量名，使用时要注意区分。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复习了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Dijkstra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算法。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9423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8E9A11A-6B93-438A-8297-1AF5A90CECB2}"/>
              </a:ext>
            </a:extLst>
          </p:cNvPr>
          <p:cNvSpPr/>
          <p:nvPr/>
        </p:nvSpPr>
        <p:spPr>
          <a:xfrm>
            <a:off x="1153843" y="964516"/>
            <a:ext cx="9884313" cy="4928968"/>
          </a:xfrm>
          <a:prstGeom prst="rect">
            <a:avLst/>
          </a:prstGeom>
          <a:solidFill>
            <a:srgbClr val="F6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iṩļïḓè">
            <a:extLst>
              <a:ext uri="{FF2B5EF4-FFF2-40B4-BE49-F238E27FC236}">
                <a16:creationId xmlns:a16="http://schemas.microsoft.com/office/drawing/2014/main" id="{BA9F4A4D-FF18-4F83-8437-B52E5D4B8651}"/>
              </a:ext>
            </a:extLst>
          </p:cNvPr>
          <p:cNvSpPr txBox="1"/>
          <p:nvPr/>
        </p:nvSpPr>
        <p:spPr bwMode="auto">
          <a:xfrm>
            <a:off x="4724399" y="1433747"/>
            <a:ext cx="2743200" cy="781608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12-nat</a:t>
            </a: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555BEC9-6256-4569-9516-C8D5F447EE5D}"/>
              </a:ext>
            </a:extLst>
          </p:cNvPr>
          <p:cNvSpPr txBox="1"/>
          <p:nvPr/>
        </p:nvSpPr>
        <p:spPr>
          <a:xfrm>
            <a:off x="1543924" y="2878947"/>
            <a:ext cx="9104150" cy="2462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网络中的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地址分为公网地址和私网地址两类。为了能让私网地址和公网地址通信且不会暴露私网地址的信息，我们需要使用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进行网络地址转换。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设备的主要工作包括：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维护私网地址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端口与公网地址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端口的映射关系；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对数据包内容进行重写（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Translation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），修改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地址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端口等字段。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的工作场景可以分为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SNAT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DNAT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两种。在本次实验中，我们需要实现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在这两种情况下不同的功能。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E76748F-C88C-4710-B556-5320713072B0}"/>
              </a:ext>
            </a:extLst>
          </p:cNvPr>
          <p:cNvGrpSpPr/>
          <p:nvPr/>
        </p:nvGrpSpPr>
        <p:grpSpPr>
          <a:xfrm>
            <a:off x="5587999" y="2470951"/>
            <a:ext cx="1016000" cy="152400"/>
            <a:chOff x="-2407920" y="-1463040"/>
            <a:chExt cx="1828800" cy="274320"/>
          </a:xfrm>
          <a:solidFill>
            <a:srgbClr val="CCB5A5"/>
          </a:solidFill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26856C0-8947-43DC-A601-5C4D48B85E43}"/>
                </a:ext>
              </a:extLst>
            </p:cNvPr>
            <p:cNvSpPr/>
            <p:nvPr/>
          </p:nvSpPr>
          <p:spPr>
            <a:xfrm>
              <a:off x="-240792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CF77EBB-572E-4C5E-8D05-5F613C9E5557}"/>
                </a:ext>
              </a:extLst>
            </p:cNvPr>
            <p:cNvSpPr/>
            <p:nvPr/>
          </p:nvSpPr>
          <p:spPr>
            <a:xfrm>
              <a:off x="-188976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2D6E69C-BA93-4616-84E1-33CE5DCC635E}"/>
                </a:ext>
              </a:extLst>
            </p:cNvPr>
            <p:cNvSpPr/>
            <p:nvPr/>
          </p:nvSpPr>
          <p:spPr>
            <a:xfrm>
              <a:off x="-137160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5F84AA7-4FF0-44CD-BF48-754ED91D8A09}"/>
                </a:ext>
              </a:extLst>
            </p:cNvPr>
            <p:cNvSpPr/>
            <p:nvPr/>
          </p:nvSpPr>
          <p:spPr>
            <a:xfrm>
              <a:off x="-85344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969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ṩļïḓè">
            <a:extLst>
              <a:ext uri="{FF2B5EF4-FFF2-40B4-BE49-F238E27FC236}">
                <a16:creationId xmlns:a16="http://schemas.microsoft.com/office/drawing/2014/main" id="{86396C27-3FCC-422D-A904-D3707C367DEF}"/>
              </a:ext>
            </a:extLst>
          </p:cNvPr>
          <p:cNvSpPr txBox="1"/>
          <p:nvPr/>
        </p:nvSpPr>
        <p:spPr bwMode="auto">
          <a:xfrm>
            <a:off x="753149" y="1096756"/>
            <a:ext cx="4186841" cy="781608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SNAT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和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DNAT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4D6B3ED-B719-4592-83F8-CAE965326696}"/>
              </a:ext>
            </a:extLst>
          </p:cNvPr>
          <p:cNvGrpSpPr/>
          <p:nvPr/>
        </p:nvGrpSpPr>
        <p:grpSpPr>
          <a:xfrm>
            <a:off x="4939990" y="1411360"/>
            <a:ext cx="1016000" cy="152400"/>
            <a:chOff x="-2407920" y="-1463040"/>
            <a:chExt cx="1828800" cy="274320"/>
          </a:xfrm>
          <a:solidFill>
            <a:srgbClr val="CCB5A5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C7D0E95-C9CE-48FA-A2C2-04A41636C9B8}"/>
                </a:ext>
              </a:extLst>
            </p:cNvPr>
            <p:cNvSpPr/>
            <p:nvPr/>
          </p:nvSpPr>
          <p:spPr>
            <a:xfrm>
              <a:off x="-240792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5C0A0EA-D515-4F89-B8F1-92C180108C7A}"/>
                </a:ext>
              </a:extLst>
            </p:cNvPr>
            <p:cNvSpPr/>
            <p:nvPr/>
          </p:nvSpPr>
          <p:spPr>
            <a:xfrm>
              <a:off x="-188976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D71CB5B-FB8C-47F3-87CD-F17702B4AE03}"/>
                </a:ext>
              </a:extLst>
            </p:cNvPr>
            <p:cNvSpPr/>
            <p:nvPr/>
          </p:nvSpPr>
          <p:spPr>
            <a:xfrm>
              <a:off x="-137160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D1E19B6-7A92-4CC8-8C6E-41249A4F5F3C}"/>
                </a:ext>
              </a:extLst>
            </p:cNvPr>
            <p:cNvSpPr/>
            <p:nvPr/>
          </p:nvSpPr>
          <p:spPr>
            <a:xfrm>
              <a:off x="-85344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4652BEE-C72B-3149-A801-F35A70E6B5FF}"/>
              </a:ext>
            </a:extLst>
          </p:cNvPr>
          <p:cNvSpPr txBox="1"/>
          <p:nvPr/>
        </p:nvSpPr>
        <p:spPr>
          <a:xfrm>
            <a:off x="555360" y="2005986"/>
            <a:ext cx="6568204" cy="3553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重写</a:t>
            </a:r>
            <a:r>
              <a:rPr lang="en-US" altLang="zh-CN" sz="2400" dirty="0"/>
              <a:t>Translation</a:t>
            </a:r>
            <a:r>
              <a:rPr lang="zh-CN" altLang="en-US" sz="2400" dirty="0"/>
              <a:t>可以分为两类：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源地址转换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SNAT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和目的地址转换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DNAT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/>
              <a:t>SNAT</a:t>
            </a:r>
            <a:r>
              <a:rPr lang="zh-CN" altLang="en-US" sz="2400" dirty="0"/>
              <a:t>：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内网主机向外网主机发数据时，需修改报文的源地址，否则外网主机无法回复。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/>
              <a:t>DNAT</a:t>
            </a:r>
            <a:r>
              <a:rPr lang="zh-CN" altLang="en-US" sz="2400" dirty="0"/>
              <a:t>：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收到回复的报文，发现目的地址虽然是公网地址，但在记录中和一私网地址匹配，因此判断目的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其实是内网中的主机，并修改目的地址。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2EFB3235-AB1A-3C4D-BA27-3C345135F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24" y="2590626"/>
            <a:ext cx="4999600" cy="203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40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ṩļïḓè">
            <a:extLst>
              <a:ext uri="{FF2B5EF4-FFF2-40B4-BE49-F238E27FC236}">
                <a16:creationId xmlns:a16="http://schemas.microsoft.com/office/drawing/2014/main" id="{86396C27-3FCC-422D-A904-D3707C367DEF}"/>
              </a:ext>
            </a:extLst>
          </p:cNvPr>
          <p:cNvSpPr txBox="1"/>
          <p:nvPr/>
        </p:nvSpPr>
        <p:spPr bwMode="auto">
          <a:xfrm>
            <a:off x="753149" y="1096756"/>
            <a:ext cx="7251599" cy="781608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实验心得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&amp;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与理论课的联系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4D6B3ED-B719-4592-83F8-CAE965326696}"/>
              </a:ext>
            </a:extLst>
          </p:cNvPr>
          <p:cNvGrpSpPr/>
          <p:nvPr/>
        </p:nvGrpSpPr>
        <p:grpSpPr>
          <a:xfrm>
            <a:off x="8004748" y="1415083"/>
            <a:ext cx="1016000" cy="152400"/>
            <a:chOff x="-2407920" y="-1463040"/>
            <a:chExt cx="1828800" cy="274320"/>
          </a:xfrm>
          <a:solidFill>
            <a:srgbClr val="CCB5A5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C7D0E95-C9CE-48FA-A2C2-04A41636C9B8}"/>
                </a:ext>
              </a:extLst>
            </p:cNvPr>
            <p:cNvSpPr/>
            <p:nvPr/>
          </p:nvSpPr>
          <p:spPr>
            <a:xfrm>
              <a:off x="-240792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5C0A0EA-D515-4F89-B8F1-92C180108C7A}"/>
                </a:ext>
              </a:extLst>
            </p:cNvPr>
            <p:cNvSpPr/>
            <p:nvPr/>
          </p:nvSpPr>
          <p:spPr>
            <a:xfrm>
              <a:off x="-188976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D71CB5B-FB8C-47F3-87CD-F17702B4AE03}"/>
                </a:ext>
              </a:extLst>
            </p:cNvPr>
            <p:cNvSpPr/>
            <p:nvPr/>
          </p:nvSpPr>
          <p:spPr>
            <a:xfrm>
              <a:off x="-137160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D1E19B6-7A92-4CC8-8C6E-41249A4F5F3C}"/>
                </a:ext>
              </a:extLst>
            </p:cNvPr>
            <p:cNvSpPr/>
            <p:nvPr/>
          </p:nvSpPr>
          <p:spPr>
            <a:xfrm>
              <a:off x="-85344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4652BEE-C72B-3149-A801-F35A70E6B5FF}"/>
              </a:ext>
            </a:extLst>
          </p:cNvPr>
          <p:cNvSpPr txBox="1"/>
          <p:nvPr/>
        </p:nvSpPr>
        <p:spPr>
          <a:xfrm>
            <a:off x="728272" y="2367704"/>
            <a:ext cx="10735455" cy="1892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Nat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可以一定程度上缓解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IPv4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地址不足的问题，在现实生活中应用广泛。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理论课上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nat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部分不是考察重点，通过本次实验加强了这方面的理解。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2514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8E9A11A-6B93-438A-8297-1AF5A90CECB2}"/>
              </a:ext>
            </a:extLst>
          </p:cNvPr>
          <p:cNvSpPr/>
          <p:nvPr/>
        </p:nvSpPr>
        <p:spPr>
          <a:xfrm>
            <a:off x="1153843" y="964516"/>
            <a:ext cx="9884313" cy="4928968"/>
          </a:xfrm>
          <a:prstGeom prst="rect">
            <a:avLst/>
          </a:prstGeom>
          <a:solidFill>
            <a:srgbClr val="F6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iṩļïḓè">
            <a:extLst>
              <a:ext uri="{FF2B5EF4-FFF2-40B4-BE49-F238E27FC236}">
                <a16:creationId xmlns:a16="http://schemas.microsoft.com/office/drawing/2014/main" id="{BA9F4A4D-FF18-4F83-8437-B52E5D4B8651}"/>
              </a:ext>
            </a:extLst>
          </p:cNvPr>
          <p:cNvSpPr txBox="1"/>
          <p:nvPr/>
        </p:nvSpPr>
        <p:spPr bwMode="auto">
          <a:xfrm>
            <a:off x="4111675" y="1433747"/>
            <a:ext cx="3968648" cy="781608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遇到的问题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555BEC9-6256-4569-9516-C8D5F447EE5D}"/>
              </a:ext>
            </a:extLst>
          </p:cNvPr>
          <p:cNvSpPr txBox="1"/>
          <p:nvPr/>
        </p:nvSpPr>
        <p:spPr>
          <a:xfrm>
            <a:off x="1543924" y="2708958"/>
            <a:ext cx="9104150" cy="2722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这五个实验代码量明显增大，因此实验中很多细节问题需要注意：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python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或者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处理数据的，尽量获取全部数据。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在计算占用的内存时，注意减去已经释放的内存。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修改报文中一部分内容后要记得修改校验和。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注意路由表条目的生存期。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用到线程锁的函数需要注意死锁的问题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E76748F-C88C-4710-B556-5320713072B0}"/>
              </a:ext>
            </a:extLst>
          </p:cNvPr>
          <p:cNvGrpSpPr/>
          <p:nvPr/>
        </p:nvGrpSpPr>
        <p:grpSpPr>
          <a:xfrm>
            <a:off x="5587999" y="2470951"/>
            <a:ext cx="1016000" cy="152400"/>
            <a:chOff x="-2407920" y="-1463040"/>
            <a:chExt cx="1828800" cy="274320"/>
          </a:xfrm>
          <a:solidFill>
            <a:srgbClr val="CCB5A5"/>
          </a:solidFill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26856C0-8947-43DC-A601-5C4D48B85E43}"/>
                </a:ext>
              </a:extLst>
            </p:cNvPr>
            <p:cNvSpPr/>
            <p:nvPr/>
          </p:nvSpPr>
          <p:spPr>
            <a:xfrm>
              <a:off x="-240792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CF77EBB-572E-4C5E-8D05-5F613C9E5557}"/>
                </a:ext>
              </a:extLst>
            </p:cNvPr>
            <p:cNvSpPr/>
            <p:nvPr/>
          </p:nvSpPr>
          <p:spPr>
            <a:xfrm>
              <a:off x="-188976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2D6E69C-BA93-4616-84E1-33CE5DCC635E}"/>
                </a:ext>
              </a:extLst>
            </p:cNvPr>
            <p:cNvSpPr/>
            <p:nvPr/>
          </p:nvSpPr>
          <p:spPr>
            <a:xfrm>
              <a:off x="-137160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5F84AA7-4FF0-44CD-BF48-754ED91D8A09}"/>
                </a:ext>
              </a:extLst>
            </p:cNvPr>
            <p:cNvSpPr/>
            <p:nvPr/>
          </p:nvSpPr>
          <p:spPr>
            <a:xfrm>
              <a:off x="-85344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1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15D2DB0F-21A1-4FFF-9405-575F5D7867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A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BF9F0DF-EFDC-44A5-AA7F-7DB4052A538B}"/>
              </a:ext>
            </a:extLst>
          </p:cNvPr>
          <p:cNvSpPr/>
          <p:nvPr/>
        </p:nvSpPr>
        <p:spPr>
          <a:xfrm>
            <a:off x="1383323" y="1131277"/>
            <a:ext cx="9425353" cy="45954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82DCA1B4-6156-4D3C-BBE6-5AF0D5D65F1D}"/>
              </a:ext>
            </a:extLst>
          </p:cNvPr>
          <p:cNvSpPr/>
          <p:nvPr/>
        </p:nvSpPr>
        <p:spPr>
          <a:xfrm>
            <a:off x="9636369" y="-606669"/>
            <a:ext cx="1172307" cy="1172307"/>
          </a:xfrm>
          <a:prstGeom prst="ellipse">
            <a:avLst/>
          </a:prstGeom>
          <a:solidFill>
            <a:srgbClr val="ECD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7A4541B5-2C03-4C7D-8E22-ADC9128A638C}"/>
              </a:ext>
            </a:extLst>
          </p:cNvPr>
          <p:cNvSpPr/>
          <p:nvPr/>
        </p:nvSpPr>
        <p:spPr>
          <a:xfrm>
            <a:off x="10273705" y="3429000"/>
            <a:ext cx="1172307" cy="1172307"/>
          </a:xfrm>
          <a:prstGeom prst="ellipse">
            <a:avLst/>
          </a:prstGeom>
          <a:solidFill>
            <a:srgbClr val="BDC8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B099D1AD-F475-428F-8953-1744C745DBCC}"/>
              </a:ext>
            </a:extLst>
          </p:cNvPr>
          <p:cNvSpPr/>
          <p:nvPr/>
        </p:nvSpPr>
        <p:spPr>
          <a:xfrm>
            <a:off x="2316666" y="5002823"/>
            <a:ext cx="1172307" cy="1172307"/>
          </a:xfrm>
          <a:prstGeom prst="ellipse">
            <a:avLst/>
          </a:prstGeom>
          <a:solidFill>
            <a:srgbClr val="BDC8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C9033ED5-9B1E-438A-A066-41476D8921FA}"/>
              </a:ext>
            </a:extLst>
          </p:cNvPr>
          <p:cNvSpPr/>
          <p:nvPr/>
        </p:nvSpPr>
        <p:spPr>
          <a:xfrm>
            <a:off x="2108759" y="1894744"/>
            <a:ext cx="731226" cy="731226"/>
          </a:xfrm>
          <a:prstGeom prst="ellipse">
            <a:avLst/>
          </a:prstGeom>
          <a:solidFill>
            <a:srgbClr val="A99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BCBFCD8C-50E3-4A33-A11A-B0B65E7579BC}"/>
              </a:ext>
            </a:extLst>
          </p:cNvPr>
          <p:cNvSpPr/>
          <p:nvPr/>
        </p:nvSpPr>
        <p:spPr>
          <a:xfrm>
            <a:off x="546800" y="3755781"/>
            <a:ext cx="347296" cy="347296"/>
          </a:xfrm>
          <a:prstGeom prst="ellipse">
            <a:avLst/>
          </a:prstGeom>
          <a:solidFill>
            <a:srgbClr val="ECD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7D2F5940-7B95-43AE-8B76-DBAF44E956B9}"/>
              </a:ext>
            </a:extLst>
          </p:cNvPr>
          <p:cNvSpPr/>
          <p:nvPr/>
        </p:nvSpPr>
        <p:spPr>
          <a:xfrm>
            <a:off x="8579720" y="957629"/>
            <a:ext cx="347296" cy="347296"/>
          </a:xfrm>
          <a:prstGeom prst="ellipse">
            <a:avLst/>
          </a:prstGeom>
          <a:solidFill>
            <a:srgbClr val="BC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72B39E8A-4DF3-44AE-AECC-3BCA3FCC8A31}"/>
              </a:ext>
            </a:extLst>
          </p:cNvPr>
          <p:cNvSpPr/>
          <p:nvPr/>
        </p:nvSpPr>
        <p:spPr>
          <a:xfrm>
            <a:off x="8645356" y="4829175"/>
            <a:ext cx="347296" cy="347296"/>
          </a:xfrm>
          <a:prstGeom prst="ellipse">
            <a:avLst/>
          </a:prstGeom>
          <a:solidFill>
            <a:srgbClr val="A99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37D5408-1AAD-44C0-B6C8-EBC508C7ABC0}"/>
              </a:ext>
            </a:extLst>
          </p:cNvPr>
          <p:cNvGrpSpPr/>
          <p:nvPr/>
        </p:nvGrpSpPr>
        <p:grpSpPr>
          <a:xfrm>
            <a:off x="5587999" y="6098930"/>
            <a:ext cx="1016000" cy="152400"/>
            <a:chOff x="-2407920" y="-1463040"/>
            <a:chExt cx="1828800" cy="274320"/>
          </a:xfrm>
          <a:solidFill>
            <a:srgbClr val="ECD9CA"/>
          </a:solidFill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73CD0FEA-90C1-4572-B64E-312558711440}"/>
                </a:ext>
              </a:extLst>
            </p:cNvPr>
            <p:cNvSpPr/>
            <p:nvPr/>
          </p:nvSpPr>
          <p:spPr>
            <a:xfrm>
              <a:off x="-240792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3CD86496-D373-4129-9384-D6946E510C27}"/>
                </a:ext>
              </a:extLst>
            </p:cNvPr>
            <p:cNvSpPr/>
            <p:nvPr/>
          </p:nvSpPr>
          <p:spPr>
            <a:xfrm>
              <a:off x="-188976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43F5DFC9-C193-4858-A71B-D84B8D493B70}"/>
                </a:ext>
              </a:extLst>
            </p:cNvPr>
            <p:cNvSpPr/>
            <p:nvPr/>
          </p:nvSpPr>
          <p:spPr>
            <a:xfrm>
              <a:off x="-137160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588B6C59-9EED-450C-88C2-EA373B134B4D}"/>
                </a:ext>
              </a:extLst>
            </p:cNvPr>
            <p:cNvSpPr/>
            <p:nvPr/>
          </p:nvSpPr>
          <p:spPr>
            <a:xfrm>
              <a:off x="-85344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EC73EBF7-5226-48FC-90A3-37E5EE69E657}"/>
              </a:ext>
            </a:extLst>
          </p:cNvPr>
          <p:cNvSpPr txBox="1"/>
          <p:nvPr/>
        </p:nvSpPr>
        <p:spPr>
          <a:xfrm>
            <a:off x="3565049" y="2726971"/>
            <a:ext cx="5061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THANKS</a:t>
            </a:r>
            <a:endParaRPr lang="zh-CN" altLang="en-US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9294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9C3542-1990-4195-ACB5-5984C3D00AD2}"/>
              </a:ext>
            </a:extLst>
          </p:cNvPr>
          <p:cNvSpPr/>
          <p:nvPr/>
        </p:nvSpPr>
        <p:spPr>
          <a:xfrm>
            <a:off x="6080862" y="0"/>
            <a:ext cx="4783016" cy="6858000"/>
          </a:xfrm>
          <a:prstGeom prst="rect">
            <a:avLst/>
          </a:prstGeom>
          <a:solidFill>
            <a:srgbClr val="ECD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07AC05-5D38-4AFD-B76F-CCD34DD39690}"/>
              </a:ext>
            </a:extLst>
          </p:cNvPr>
          <p:cNvSpPr txBox="1"/>
          <p:nvPr/>
        </p:nvSpPr>
        <p:spPr>
          <a:xfrm>
            <a:off x="1103423" y="1713547"/>
            <a:ext cx="4582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CONTENTS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7B32BAD-EF36-4EE5-81DF-1927ED48F811}"/>
              </a:ext>
            </a:extLst>
          </p:cNvPr>
          <p:cNvCxnSpPr>
            <a:cxnSpLocks/>
          </p:cNvCxnSpPr>
          <p:nvPr/>
        </p:nvCxnSpPr>
        <p:spPr>
          <a:xfrm>
            <a:off x="1389810" y="2692523"/>
            <a:ext cx="0" cy="2828152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1E667C7-8CFF-4023-8AEF-B9F1B3AFBF9D}"/>
              </a:ext>
            </a:extLst>
          </p:cNvPr>
          <p:cNvCxnSpPr>
            <a:cxnSpLocks/>
          </p:cNvCxnSpPr>
          <p:nvPr/>
        </p:nvCxnSpPr>
        <p:spPr>
          <a:xfrm>
            <a:off x="1389810" y="1482081"/>
            <a:ext cx="64008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B62B0C3-E630-4E3C-9ED1-B74668C38038}"/>
              </a:ext>
            </a:extLst>
          </p:cNvPr>
          <p:cNvGrpSpPr/>
          <p:nvPr/>
        </p:nvGrpSpPr>
        <p:grpSpPr>
          <a:xfrm>
            <a:off x="1389810" y="5848359"/>
            <a:ext cx="1016000" cy="152400"/>
            <a:chOff x="-2407920" y="-1463040"/>
            <a:chExt cx="1828800" cy="274320"/>
          </a:xfrm>
          <a:solidFill>
            <a:srgbClr val="CCB5A5"/>
          </a:solidFill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8FC2CAF-2A32-47F4-A17C-6B7B326CE371}"/>
                </a:ext>
              </a:extLst>
            </p:cNvPr>
            <p:cNvSpPr/>
            <p:nvPr/>
          </p:nvSpPr>
          <p:spPr>
            <a:xfrm>
              <a:off x="-240792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5BCEC3C-EE32-425F-BFE5-B95840061064}"/>
                </a:ext>
              </a:extLst>
            </p:cNvPr>
            <p:cNvSpPr/>
            <p:nvPr/>
          </p:nvSpPr>
          <p:spPr>
            <a:xfrm>
              <a:off x="-188976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A2EFCB9-D31F-4BA3-9BA9-D037AD58787C}"/>
                </a:ext>
              </a:extLst>
            </p:cNvPr>
            <p:cNvSpPr/>
            <p:nvPr/>
          </p:nvSpPr>
          <p:spPr>
            <a:xfrm>
              <a:off x="-137160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55496E7-86EB-4C98-875D-0143CE31B71B}"/>
                </a:ext>
              </a:extLst>
            </p:cNvPr>
            <p:cNvSpPr/>
            <p:nvPr/>
          </p:nvSpPr>
          <p:spPr>
            <a:xfrm>
              <a:off x="-85344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8613471-B914-42B2-A535-3F64107D768B}"/>
              </a:ext>
            </a:extLst>
          </p:cNvPr>
          <p:cNvGrpSpPr/>
          <p:nvPr/>
        </p:nvGrpSpPr>
        <p:grpSpPr>
          <a:xfrm>
            <a:off x="6908126" y="1713547"/>
            <a:ext cx="3053095" cy="669542"/>
            <a:chOff x="1828494" y="1391200"/>
            <a:chExt cx="3053095" cy="669542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82CA426-F118-46E8-A310-9C257D6C9F80}"/>
                </a:ext>
              </a:extLst>
            </p:cNvPr>
            <p:cNvSpPr/>
            <p:nvPr/>
          </p:nvSpPr>
          <p:spPr>
            <a:xfrm>
              <a:off x="1828494" y="1391200"/>
              <a:ext cx="669542" cy="669542"/>
            </a:xfrm>
            <a:prstGeom prst="ellipse">
              <a:avLst/>
            </a:prstGeom>
            <a:solidFill>
              <a:srgbClr val="AAA0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1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ACEBAE9-D622-4321-9380-E8537724DEB6}"/>
                </a:ext>
              </a:extLst>
            </p:cNvPr>
            <p:cNvSpPr txBox="1"/>
            <p:nvPr/>
          </p:nvSpPr>
          <p:spPr>
            <a:xfrm>
              <a:off x="2481471" y="1397404"/>
              <a:ext cx="2400118" cy="662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实验过程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FDAD9D3-D26D-405D-BE47-F7DE9A3CBB29}"/>
              </a:ext>
            </a:extLst>
          </p:cNvPr>
          <p:cNvGrpSpPr/>
          <p:nvPr/>
        </p:nvGrpSpPr>
        <p:grpSpPr>
          <a:xfrm>
            <a:off x="6914225" y="2656580"/>
            <a:ext cx="3463245" cy="1308820"/>
            <a:chOff x="1828494" y="1085608"/>
            <a:chExt cx="3426038" cy="130882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6AC72EF-C036-4DEA-9FAE-D931178EDF49}"/>
                </a:ext>
              </a:extLst>
            </p:cNvPr>
            <p:cNvSpPr/>
            <p:nvPr/>
          </p:nvSpPr>
          <p:spPr>
            <a:xfrm>
              <a:off x="1828494" y="1391200"/>
              <a:ext cx="669542" cy="669542"/>
            </a:xfrm>
            <a:prstGeom prst="ellipse">
              <a:avLst/>
            </a:prstGeom>
            <a:solidFill>
              <a:srgbClr val="AAA0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2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4F1DEEE-B5E6-4A57-BED8-3A5A7CA6E3A0}"/>
                </a:ext>
              </a:extLst>
            </p:cNvPr>
            <p:cNvSpPr txBox="1"/>
            <p:nvPr/>
          </p:nvSpPr>
          <p:spPr>
            <a:xfrm>
              <a:off x="2388678" y="1085608"/>
              <a:ext cx="2865854" cy="1308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实验心得</a:t>
              </a:r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&amp;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与理论课联系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B82CD46-98E1-42AB-8F54-EDF20F2D7303}"/>
              </a:ext>
            </a:extLst>
          </p:cNvPr>
          <p:cNvGrpSpPr/>
          <p:nvPr/>
        </p:nvGrpSpPr>
        <p:grpSpPr>
          <a:xfrm>
            <a:off x="6908126" y="4121974"/>
            <a:ext cx="3220914" cy="718760"/>
            <a:chOff x="1828494" y="1341982"/>
            <a:chExt cx="3220914" cy="71876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A4EE5BA-3042-4788-B7FD-22EDF9D64EF6}"/>
                </a:ext>
              </a:extLst>
            </p:cNvPr>
            <p:cNvSpPr/>
            <p:nvPr/>
          </p:nvSpPr>
          <p:spPr>
            <a:xfrm>
              <a:off x="1828494" y="1391200"/>
              <a:ext cx="669542" cy="669542"/>
            </a:xfrm>
            <a:prstGeom prst="ellipse">
              <a:avLst/>
            </a:prstGeom>
            <a:solidFill>
              <a:srgbClr val="AAA0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3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41DA5F9-B4EF-460E-8554-BE6233422A3F}"/>
                </a:ext>
              </a:extLst>
            </p:cNvPr>
            <p:cNvSpPr txBox="1"/>
            <p:nvPr/>
          </p:nvSpPr>
          <p:spPr>
            <a:xfrm>
              <a:off x="2649290" y="1341982"/>
              <a:ext cx="2400118" cy="662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遇到的问题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846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8E9A11A-6B93-438A-8297-1AF5A90CECB2}"/>
              </a:ext>
            </a:extLst>
          </p:cNvPr>
          <p:cNvSpPr/>
          <p:nvPr/>
        </p:nvSpPr>
        <p:spPr>
          <a:xfrm>
            <a:off x="1153843" y="964516"/>
            <a:ext cx="9884313" cy="4928968"/>
          </a:xfrm>
          <a:prstGeom prst="rect">
            <a:avLst/>
          </a:prstGeom>
          <a:solidFill>
            <a:srgbClr val="F6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iṩļïḓè">
            <a:extLst>
              <a:ext uri="{FF2B5EF4-FFF2-40B4-BE49-F238E27FC236}">
                <a16:creationId xmlns:a16="http://schemas.microsoft.com/office/drawing/2014/main" id="{BA9F4A4D-FF18-4F83-8437-B52E5D4B8651}"/>
              </a:ext>
            </a:extLst>
          </p:cNvPr>
          <p:cNvSpPr txBox="1"/>
          <p:nvPr/>
        </p:nvSpPr>
        <p:spPr bwMode="auto">
          <a:xfrm>
            <a:off x="3727678" y="1433747"/>
            <a:ext cx="4736642" cy="781608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07-bufferbloat</a:t>
            </a: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555BEC9-6256-4569-9516-C8D5F447EE5D}"/>
              </a:ext>
            </a:extLst>
          </p:cNvPr>
          <p:cNvSpPr txBox="1"/>
          <p:nvPr/>
        </p:nvSpPr>
        <p:spPr>
          <a:xfrm>
            <a:off x="1746452" y="2807924"/>
            <a:ext cx="8699093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重现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BufferBloat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问题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）了解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BufferBloat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成因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）使用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reproduce_bufferbloat.py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脚本复现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BufferBloat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过程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）处理实验数据，解释现象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思源黑体 Medium" panose="020B0600000000000000" pitchFamily="34" charset="-122"/>
              </a:rPr>
              <a:t>2.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解决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BufferBloat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问题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思源黑体 Medium" panose="020B0600000000000000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思源黑体 Medium" panose="020B0600000000000000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思源黑体 Medium" panose="020B0600000000000000" pitchFamily="34" charset="-122"/>
              </a:rPr>
              <a:t>）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了解解决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BufferBloat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的几种方法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）使用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mitigate_bufferbloat.py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脚本复现三种解决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BufferBloat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的方法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）处理实验数据，画出对比图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思源黑体 Medium" panose="020B0600000000000000" pitchFamily="34" charset="-122"/>
              </a:rPr>
              <a:t>3.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查阅资料解决思考题：拥塞控制机制对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Bufferbloat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的影响。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E76748F-C88C-4710-B556-5320713072B0}"/>
              </a:ext>
            </a:extLst>
          </p:cNvPr>
          <p:cNvGrpSpPr/>
          <p:nvPr/>
        </p:nvGrpSpPr>
        <p:grpSpPr>
          <a:xfrm>
            <a:off x="5587999" y="2470951"/>
            <a:ext cx="1016000" cy="152400"/>
            <a:chOff x="-2407920" y="-1463040"/>
            <a:chExt cx="1828800" cy="274320"/>
          </a:xfrm>
          <a:solidFill>
            <a:srgbClr val="CCB5A5"/>
          </a:solidFill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26856C0-8947-43DC-A601-5C4D48B85E43}"/>
                </a:ext>
              </a:extLst>
            </p:cNvPr>
            <p:cNvSpPr/>
            <p:nvPr/>
          </p:nvSpPr>
          <p:spPr>
            <a:xfrm>
              <a:off x="-240792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CF77EBB-572E-4C5E-8D05-5F613C9E5557}"/>
                </a:ext>
              </a:extLst>
            </p:cNvPr>
            <p:cNvSpPr/>
            <p:nvPr/>
          </p:nvSpPr>
          <p:spPr>
            <a:xfrm>
              <a:off x="-188976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2D6E69C-BA93-4616-84E1-33CE5DCC635E}"/>
                </a:ext>
              </a:extLst>
            </p:cNvPr>
            <p:cNvSpPr/>
            <p:nvPr/>
          </p:nvSpPr>
          <p:spPr>
            <a:xfrm>
              <a:off x="-137160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5F84AA7-4FF0-44CD-BF48-754ED91D8A09}"/>
                </a:ext>
              </a:extLst>
            </p:cNvPr>
            <p:cNvSpPr/>
            <p:nvPr/>
          </p:nvSpPr>
          <p:spPr>
            <a:xfrm>
              <a:off x="-85344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5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ṩļïḓè">
            <a:extLst>
              <a:ext uri="{FF2B5EF4-FFF2-40B4-BE49-F238E27FC236}">
                <a16:creationId xmlns:a16="http://schemas.microsoft.com/office/drawing/2014/main" id="{86396C27-3FCC-422D-A904-D3707C367DEF}"/>
              </a:ext>
            </a:extLst>
          </p:cNvPr>
          <p:cNvSpPr txBox="1"/>
          <p:nvPr/>
        </p:nvSpPr>
        <p:spPr bwMode="auto">
          <a:xfrm>
            <a:off x="883480" y="606102"/>
            <a:ext cx="5969106" cy="781608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重现</a:t>
            </a:r>
            <a:r>
              <a:rPr lang="en-US" altLang="zh-CN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Bufferbloat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问题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4D6B3ED-B719-4592-83F8-CAE965326696}"/>
              </a:ext>
            </a:extLst>
          </p:cNvPr>
          <p:cNvGrpSpPr/>
          <p:nvPr/>
        </p:nvGrpSpPr>
        <p:grpSpPr>
          <a:xfrm>
            <a:off x="7085523" y="920706"/>
            <a:ext cx="1016000" cy="152400"/>
            <a:chOff x="-2407920" y="-1463040"/>
            <a:chExt cx="1828800" cy="274320"/>
          </a:xfrm>
          <a:solidFill>
            <a:srgbClr val="CCB5A5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C7D0E95-C9CE-48FA-A2C2-04A41636C9B8}"/>
                </a:ext>
              </a:extLst>
            </p:cNvPr>
            <p:cNvSpPr/>
            <p:nvPr/>
          </p:nvSpPr>
          <p:spPr>
            <a:xfrm>
              <a:off x="-240792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5C0A0EA-D515-4F89-B8F1-92C180108C7A}"/>
                </a:ext>
              </a:extLst>
            </p:cNvPr>
            <p:cNvSpPr/>
            <p:nvPr/>
          </p:nvSpPr>
          <p:spPr>
            <a:xfrm>
              <a:off x="-188976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D71CB5B-FB8C-47F3-87CD-F17702B4AE03}"/>
                </a:ext>
              </a:extLst>
            </p:cNvPr>
            <p:cNvSpPr/>
            <p:nvPr/>
          </p:nvSpPr>
          <p:spPr>
            <a:xfrm>
              <a:off x="-137160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D1E19B6-7A92-4CC8-8C6E-41249A4F5F3C}"/>
                </a:ext>
              </a:extLst>
            </p:cNvPr>
            <p:cNvSpPr/>
            <p:nvPr/>
          </p:nvSpPr>
          <p:spPr>
            <a:xfrm>
              <a:off x="-85344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4652BEE-C72B-3149-A801-F35A70E6B5FF}"/>
              </a:ext>
            </a:extLst>
          </p:cNvPr>
          <p:cNvSpPr txBox="1"/>
          <p:nvPr/>
        </p:nvSpPr>
        <p:spPr>
          <a:xfrm>
            <a:off x="6312414" y="1387710"/>
            <a:ext cx="5181878" cy="3461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/>
              <a:t>BufferBloat</a:t>
            </a:r>
            <a:r>
              <a:rPr lang="zh-CN" altLang="en-US" sz="2400" dirty="0"/>
              <a:t>问题：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数据包在队列中存留时间过⻓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延迟过大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对应图中的绿色部分：吞吐率达到上限 ，延迟大幅增加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实验中测试结果：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检测到网络拥塞后会降低发包速率（受拥塞窗口大小影响），延迟波动</a:t>
            </a: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A122ADCE-C2CB-B148-8D7F-8756B1F04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746" y="1387710"/>
            <a:ext cx="4008916" cy="2790379"/>
          </a:xfrm>
          <a:prstGeom prst="rect">
            <a:avLst/>
          </a:prstGeom>
        </p:spPr>
      </p:pic>
      <p:pic>
        <p:nvPicPr>
          <p:cNvPr id="3" name="图片 2" descr="图表, 折线图&#10;&#10;描述已自动生成">
            <a:extLst>
              <a:ext uri="{FF2B5EF4-FFF2-40B4-BE49-F238E27FC236}">
                <a16:creationId xmlns:a16="http://schemas.microsoft.com/office/drawing/2014/main" id="{8ED16ED0-7FE6-CB42-84B6-E908D1E73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" y="4292257"/>
            <a:ext cx="4960958" cy="2356066"/>
          </a:xfrm>
          <a:prstGeom prst="rect">
            <a:avLst/>
          </a:prstGeom>
        </p:spPr>
      </p:pic>
      <p:pic>
        <p:nvPicPr>
          <p:cNvPr id="1025" name="Picture 1" descr="page6image25319728">
            <a:extLst>
              <a:ext uri="{FF2B5EF4-FFF2-40B4-BE49-F238E27FC236}">
                <a16:creationId xmlns:a16="http://schemas.microsoft.com/office/drawing/2014/main" id="{8A056455-3621-5047-9E09-52A53ADA0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414" y="4849235"/>
            <a:ext cx="47371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430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ṩļïḓè">
            <a:extLst>
              <a:ext uri="{FF2B5EF4-FFF2-40B4-BE49-F238E27FC236}">
                <a16:creationId xmlns:a16="http://schemas.microsoft.com/office/drawing/2014/main" id="{86396C27-3FCC-422D-A904-D3707C367DEF}"/>
              </a:ext>
            </a:extLst>
          </p:cNvPr>
          <p:cNvSpPr txBox="1"/>
          <p:nvPr/>
        </p:nvSpPr>
        <p:spPr bwMode="auto">
          <a:xfrm>
            <a:off x="753149" y="1096756"/>
            <a:ext cx="5969106" cy="781608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解决</a:t>
            </a:r>
            <a:r>
              <a:rPr lang="en-US" altLang="zh-CN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Bufferbloat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问题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4D6B3ED-B719-4592-83F8-CAE965326696}"/>
              </a:ext>
            </a:extLst>
          </p:cNvPr>
          <p:cNvGrpSpPr/>
          <p:nvPr/>
        </p:nvGrpSpPr>
        <p:grpSpPr>
          <a:xfrm>
            <a:off x="6955192" y="1411360"/>
            <a:ext cx="1016000" cy="152400"/>
            <a:chOff x="-2407920" y="-1463040"/>
            <a:chExt cx="1828800" cy="274320"/>
          </a:xfrm>
          <a:solidFill>
            <a:srgbClr val="CCB5A5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C7D0E95-C9CE-48FA-A2C2-04A41636C9B8}"/>
                </a:ext>
              </a:extLst>
            </p:cNvPr>
            <p:cNvSpPr/>
            <p:nvPr/>
          </p:nvSpPr>
          <p:spPr>
            <a:xfrm>
              <a:off x="-240792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5C0A0EA-D515-4F89-B8F1-92C180108C7A}"/>
                </a:ext>
              </a:extLst>
            </p:cNvPr>
            <p:cNvSpPr/>
            <p:nvPr/>
          </p:nvSpPr>
          <p:spPr>
            <a:xfrm>
              <a:off x="-188976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D71CB5B-FB8C-47F3-87CD-F17702B4AE03}"/>
                </a:ext>
              </a:extLst>
            </p:cNvPr>
            <p:cNvSpPr/>
            <p:nvPr/>
          </p:nvSpPr>
          <p:spPr>
            <a:xfrm>
              <a:off x="-137160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D1E19B6-7A92-4CC8-8C6E-41249A4F5F3C}"/>
                </a:ext>
              </a:extLst>
            </p:cNvPr>
            <p:cNvSpPr/>
            <p:nvPr/>
          </p:nvSpPr>
          <p:spPr>
            <a:xfrm>
              <a:off x="-85344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4652BEE-C72B-3149-A801-F35A70E6B5FF}"/>
              </a:ext>
            </a:extLst>
          </p:cNvPr>
          <p:cNvSpPr txBox="1"/>
          <p:nvPr/>
        </p:nvSpPr>
        <p:spPr>
          <a:xfrm>
            <a:off x="6722255" y="1878364"/>
            <a:ext cx="3882420" cy="3266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三种解决算法：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Taildrop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CoDel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通过丢包的方法来降低延迟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/>
              <a:t>在本次实验中表现：</a:t>
            </a:r>
            <a:r>
              <a:rPr lang="en-US" altLang="zh-CN" sz="24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Taildrop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 RED &lt;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CoDel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49" name="Picture 1" descr="page9image25372416">
            <a:extLst>
              <a:ext uri="{FF2B5EF4-FFF2-40B4-BE49-F238E27FC236}">
                <a16:creationId xmlns:a16="http://schemas.microsoft.com/office/drawing/2014/main" id="{C169FBF5-C5F1-7445-9BB4-03C046FF4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41" y="2247494"/>
            <a:ext cx="5969105" cy="252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340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ṩļïḓè">
            <a:extLst>
              <a:ext uri="{FF2B5EF4-FFF2-40B4-BE49-F238E27FC236}">
                <a16:creationId xmlns:a16="http://schemas.microsoft.com/office/drawing/2014/main" id="{86396C27-3FCC-422D-A904-D3707C367DEF}"/>
              </a:ext>
            </a:extLst>
          </p:cNvPr>
          <p:cNvSpPr txBox="1"/>
          <p:nvPr/>
        </p:nvSpPr>
        <p:spPr bwMode="auto">
          <a:xfrm>
            <a:off x="753149" y="1096756"/>
            <a:ext cx="7544044" cy="781608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实验心得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&amp;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与理论课的联系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4D6B3ED-B719-4592-83F8-CAE965326696}"/>
              </a:ext>
            </a:extLst>
          </p:cNvPr>
          <p:cNvGrpSpPr/>
          <p:nvPr/>
        </p:nvGrpSpPr>
        <p:grpSpPr>
          <a:xfrm>
            <a:off x="8432660" y="1411360"/>
            <a:ext cx="1016000" cy="152400"/>
            <a:chOff x="-2407920" y="-1463040"/>
            <a:chExt cx="1828800" cy="274320"/>
          </a:xfrm>
          <a:solidFill>
            <a:srgbClr val="CCB5A5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C7D0E95-C9CE-48FA-A2C2-04A41636C9B8}"/>
                </a:ext>
              </a:extLst>
            </p:cNvPr>
            <p:cNvSpPr/>
            <p:nvPr/>
          </p:nvSpPr>
          <p:spPr>
            <a:xfrm>
              <a:off x="-240792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5C0A0EA-D515-4F89-B8F1-92C180108C7A}"/>
                </a:ext>
              </a:extLst>
            </p:cNvPr>
            <p:cNvSpPr/>
            <p:nvPr/>
          </p:nvSpPr>
          <p:spPr>
            <a:xfrm>
              <a:off x="-188976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D71CB5B-FB8C-47F3-87CD-F17702B4AE03}"/>
                </a:ext>
              </a:extLst>
            </p:cNvPr>
            <p:cNvSpPr/>
            <p:nvPr/>
          </p:nvSpPr>
          <p:spPr>
            <a:xfrm>
              <a:off x="-137160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D1E19B6-7A92-4CC8-8C6E-41249A4F5F3C}"/>
                </a:ext>
              </a:extLst>
            </p:cNvPr>
            <p:cNvSpPr/>
            <p:nvPr/>
          </p:nvSpPr>
          <p:spPr>
            <a:xfrm>
              <a:off x="-85344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4652BEE-C72B-3149-A801-F35A70E6B5FF}"/>
              </a:ext>
            </a:extLst>
          </p:cNvPr>
          <p:cNvSpPr txBox="1"/>
          <p:nvPr/>
        </p:nvSpPr>
        <p:spPr>
          <a:xfrm>
            <a:off x="728272" y="2367704"/>
            <a:ext cx="107354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对缓冲区和拥塞窗口的有了更深刻的认识：拥塞窗口的大小取决于网络的拥塞程度，并且会动态地发生变化。慢启动算法的思路是，一开 始发送少量数据，探测网络的拥塞程度。如果网络上的数据包较少，那么增大拥塞窗口。当拥塞窗口过大导致延迟增加时，减小拥塞窗口的大小。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对比了几种常用的缓解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BufferBloat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现象的算法，总体思路是进行丢包。由于丢包的时间和概率的不同，不同算法的表现也不同。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学习了更多用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python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处理实验数据和作图的方法和技巧。 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6211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8E9A11A-6B93-438A-8297-1AF5A90CECB2}"/>
              </a:ext>
            </a:extLst>
          </p:cNvPr>
          <p:cNvSpPr/>
          <p:nvPr/>
        </p:nvSpPr>
        <p:spPr>
          <a:xfrm>
            <a:off x="1153843" y="964516"/>
            <a:ext cx="9884313" cy="4928968"/>
          </a:xfrm>
          <a:prstGeom prst="rect">
            <a:avLst/>
          </a:prstGeom>
          <a:solidFill>
            <a:srgbClr val="F6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iṩļïḓè">
            <a:extLst>
              <a:ext uri="{FF2B5EF4-FFF2-40B4-BE49-F238E27FC236}">
                <a16:creationId xmlns:a16="http://schemas.microsoft.com/office/drawing/2014/main" id="{BA9F4A4D-FF18-4F83-8437-B52E5D4B8651}"/>
              </a:ext>
            </a:extLst>
          </p:cNvPr>
          <p:cNvSpPr txBox="1"/>
          <p:nvPr/>
        </p:nvSpPr>
        <p:spPr bwMode="auto">
          <a:xfrm>
            <a:off x="3727678" y="1433747"/>
            <a:ext cx="4736642" cy="781608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09-router</a:t>
            </a: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555BEC9-6256-4569-9516-C8D5F447EE5D}"/>
              </a:ext>
            </a:extLst>
          </p:cNvPr>
          <p:cNvSpPr txBox="1"/>
          <p:nvPr/>
        </p:nvSpPr>
        <p:spPr>
          <a:xfrm>
            <a:off x="1814185" y="2878947"/>
            <a:ext cx="8699093" cy="287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本次任务需要完成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handle_arp_packet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handle_ip_packet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等函数，实现路由器功能，具体包括：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处理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请求和应答，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ARP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缓存管理，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地址查找，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数据包转发和发送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ICMP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数据包 等。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运行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router_topo.py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，在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h1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结点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ping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其他结点，检查是否能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ping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通、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router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功能是否完成。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自己构造包含多个路由器结点的网络，手动配置各个结点的路由表，并在两个终端结点之间进行连通 性测试。 </a:t>
            </a:r>
          </a:p>
          <a:p>
            <a:pPr algn="ctr">
              <a:lnSpc>
                <a:spcPct val="150000"/>
              </a:lnSpc>
            </a:pPr>
            <a:endParaRPr lang="zh-CN" altLang="en-US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思源黑体 Medium" panose="020B0600000000000000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E76748F-C88C-4710-B556-5320713072B0}"/>
              </a:ext>
            </a:extLst>
          </p:cNvPr>
          <p:cNvGrpSpPr/>
          <p:nvPr/>
        </p:nvGrpSpPr>
        <p:grpSpPr>
          <a:xfrm>
            <a:off x="5587999" y="2470951"/>
            <a:ext cx="1016000" cy="152400"/>
            <a:chOff x="-2407920" y="-1463040"/>
            <a:chExt cx="1828800" cy="274320"/>
          </a:xfrm>
          <a:solidFill>
            <a:srgbClr val="CCB5A5"/>
          </a:solidFill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26856C0-8947-43DC-A601-5C4D48B85E43}"/>
                </a:ext>
              </a:extLst>
            </p:cNvPr>
            <p:cNvSpPr/>
            <p:nvPr/>
          </p:nvSpPr>
          <p:spPr>
            <a:xfrm>
              <a:off x="-240792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CF77EBB-572E-4C5E-8D05-5F613C9E5557}"/>
                </a:ext>
              </a:extLst>
            </p:cNvPr>
            <p:cNvSpPr/>
            <p:nvPr/>
          </p:nvSpPr>
          <p:spPr>
            <a:xfrm>
              <a:off x="-188976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2D6E69C-BA93-4616-84E1-33CE5DCC635E}"/>
                </a:ext>
              </a:extLst>
            </p:cNvPr>
            <p:cNvSpPr/>
            <p:nvPr/>
          </p:nvSpPr>
          <p:spPr>
            <a:xfrm>
              <a:off x="-137160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5F84AA7-4FF0-44CD-BF48-754ED91D8A09}"/>
                </a:ext>
              </a:extLst>
            </p:cNvPr>
            <p:cNvSpPr/>
            <p:nvPr/>
          </p:nvSpPr>
          <p:spPr>
            <a:xfrm>
              <a:off x="-85344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330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ṩļïḓè">
            <a:extLst>
              <a:ext uri="{FF2B5EF4-FFF2-40B4-BE49-F238E27FC236}">
                <a16:creationId xmlns:a16="http://schemas.microsoft.com/office/drawing/2014/main" id="{86396C27-3FCC-422D-A904-D3707C367DEF}"/>
              </a:ext>
            </a:extLst>
          </p:cNvPr>
          <p:cNvSpPr txBox="1"/>
          <p:nvPr/>
        </p:nvSpPr>
        <p:spPr bwMode="auto">
          <a:xfrm>
            <a:off x="753149" y="1096756"/>
            <a:ext cx="3383953" cy="781608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路由器转发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4D6B3ED-B719-4592-83F8-CAE965326696}"/>
              </a:ext>
            </a:extLst>
          </p:cNvPr>
          <p:cNvGrpSpPr/>
          <p:nvPr/>
        </p:nvGrpSpPr>
        <p:grpSpPr>
          <a:xfrm>
            <a:off x="4137102" y="1411360"/>
            <a:ext cx="1016000" cy="152400"/>
            <a:chOff x="-2407920" y="-1463040"/>
            <a:chExt cx="1828800" cy="274320"/>
          </a:xfrm>
          <a:solidFill>
            <a:srgbClr val="CCB5A5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C7D0E95-C9CE-48FA-A2C2-04A41636C9B8}"/>
                </a:ext>
              </a:extLst>
            </p:cNvPr>
            <p:cNvSpPr/>
            <p:nvPr/>
          </p:nvSpPr>
          <p:spPr>
            <a:xfrm>
              <a:off x="-240792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5C0A0EA-D515-4F89-B8F1-92C180108C7A}"/>
                </a:ext>
              </a:extLst>
            </p:cNvPr>
            <p:cNvSpPr/>
            <p:nvPr/>
          </p:nvSpPr>
          <p:spPr>
            <a:xfrm>
              <a:off x="-188976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D71CB5B-FB8C-47F3-87CD-F17702B4AE03}"/>
                </a:ext>
              </a:extLst>
            </p:cNvPr>
            <p:cNvSpPr/>
            <p:nvPr/>
          </p:nvSpPr>
          <p:spPr>
            <a:xfrm>
              <a:off x="-137160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D1E19B6-7A92-4CC8-8C6E-41249A4F5F3C}"/>
                </a:ext>
              </a:extLst>
            </p:cNvPr>
            <p:cNvSpPr/>
            <p:nvPr/>
          </p:nvSpPr>
          <p:spPr>
            <a:xfrm>
              <a:off x="-85344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4652BEE-C72B-3149-A801-F35A70E6B5FF}"/>
              </a:ext>
            </a:extLst>
          </p:cNvPr>
          <p:cNvSpPr txBox="1"/>
          <p:nvPr/>
        </p:nvSpPr>
        <p:spPr>
          <a:xfrm>
            <a:off x="728272" y="2367704"/>
            <a:ext cx="107354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路由器会读报文头部，判断这是一个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报文还是一个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ARP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报文。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如果是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报文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：解析报文目的地址，判断是（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）本端口（本端口回复）（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2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）不是本端口（进行转发）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如果是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报文：如果是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回复报文，那我们要根据其中的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和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地址信息修改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Cache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；如果是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请求报文，那我们要查找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Cache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并对报文进行回复。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在这个过程中还需要注意判断生存期，清理老化的报文和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Cache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条目。还有要注意修改报文后需重新计算校验和。</a:t>
            </a:r>
          </a:p>
        </p:txBody>
      </p:sp>
    </p:spTree>
    <p:extLst>
      <p:ext uri="{BB962C8B-B14F-4D97-AF65-F5344CB8AC3E}">
        <p14:creationId xmlns:p14="http://schemas.microsoft.com/office/powerpoint/2010/main" val="2819199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ṩļïḓè">
            <a:extLst>
              <a:ext uri="{FF2B5EF4-FFF2-40B4-BE49-F238E27FC236}">
                <a16:creationId xmlns:a16="http://schemas.microsoft.com/office/drawing/2014/main" id="{86396C27-3FCC-422D-A904-D3707C367DEF}"/>
              </a:ext>
            </a:extLst>
          </p:cNvPr>
          <p:cNvSpPr txBox="1"/>
          <p:nvPr/>
        </p:nvSpPr>
        <p:spPr bwMode="auto">
          <a:xfrm>
            <a:off x="753149" y="1096756"/>
            <a:ext cx="7544044" cy="781608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实验心得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&amp;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与理论课的联系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4D6B3ED-B719-4592-83F8-CAE965326696}"/>
              </a:ext>
            </a:extLst>
          </p:cNvPr>
          <p:cNvGrpSpPr/>
          <p:nvPr/>
        </p:nvGrpSpPr>
        <p:grpSpPr>
          <a:xfrm>
            <a:off x="8432660" y="1411360"/>
            <a:ext cx="1016000" cy="152400"/>
            <a:chOff x="-2407920" y="-1463040"/>
            <a:chExt cx="1828800" cy="274320"/>
          </a:xfrm>
          <a:solidFill>
            <a:srgbClr val="CCB5A5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C7D0E95-C9CE-48FA-A2C2-04A41636C9B8}"/>
                </a:ext>
              </a:extLst>
            </p:cNvPr>
            <p:cNvSpPr/>
            <p:nvPr/>
          </p:nvSpPr>
          <p:spPr>
            <a:xfrm>
              <a:off x="-240792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5C0A0EA-D515-4F89-B8F1-92C180108C7A}"/>
                </a:ext>
              </a:extLst>
            </p:cNvPr>
            <p:cNvSpPr/>
            <p:nvPr/>
          </p:nvSpPr>
          <p:spPr>
            <a:xfrm>
              <a:off x="-188976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D71CB5B-FB8C-47F3-87CD-F17702B4AE03}"/>
                </a:ext>
              </a:extLst>
            </p:cNvPr>
            <p:cNvSpPr/>
            <p:nvPr/>
          </p:nvSpPr>
          <p:spPr>
            <a:xfrm>
              <a:off x="-137160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D1E19B6-7A92-4CC8-8C6E-41249A4F5F3C}"/>
                </a:ext>
              </a:extLst>
            </p:cNvPr>
            <p:cNvSpPr/>
            <p:nvPr/>
          </p:nvSpPr>
          <p:spPr>
            <a:xfrm>
              <a:off x="-853440" y="-1463040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4652BEE-C72B-3149-A801-F35A70E6B5FF}"/>
              </a:ext>
            </a:extLst>
          </p:cNvPr>
          <p:cNvSpPr txBox="1"/>
          <p:nvPr/>
        </p:nvSpPr>
        <p:spPr>
          <a:xfrm>
            <a:off x="728272" y="2367704"/>
            <a:ext cx="107354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加深了对路由器工作方式的理解。在理论课中，我们学习了路由器如何转发，其中很多部分进行了简化和抽象，在本实验中我们需要具体实现这些细节。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在实验中需要记得判断生存期和修改校验和。如果不细致忘记了这些步骤会导致一些很难发现的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407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1378</Words>
  <Application>Microsoft Macintosh PowerPoint</Application>
  <PresentationFormat>宽屏</PresentationFormat>
  <Paragraphs>99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思源黑体</vt:lpstr>
      <vt:lpstr>微软雅黑</vt:lpstr>
      <vt:lpstr>Arial</vt:lpstr>
      <vt:lpstr>Calibri</vt:lpstr>
      <vt:lpstr>Calibri Light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简洁莫兰迪色</dc:title>
  <dc:creator>第一PPT</dc:creator>
  <cp:keywords>www.1ppt.com</cp:keywords>
  <dc:description>www.1ppt.com</dc:description>
  <cp:lastModifiedBy/>
  <cp:revision>1</cp:revision>
  <dcterms:created xsi:type="dcterms:W3CDTF">2020-12-20T05:06:28Z</dcterms:created>
  <dcterms:modified xsi:type="dcterms:W3CDTF">2021-06-08T13:19:15Z</dcterms:modified>
</cp:coreProperties>
</file>